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9/2/2020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9/2/2020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9/2/2020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9/2/2020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9/2/2020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175199" y="1943842"/>
            <a:ext cx="8500062" cy="2387600"/>
          </a:xfrm>
        </p:spPr>
        <p:txBody>
          <a:bodyPr anchor="b">
            <a:normAutofit/>
          </a:bodyPr>
          <a:lstStyle/>
          <a:p>
            <a:r>
              <a:rPr lang="en-US" dirty="0"/>
              <a:t>Quadrilaterals  and their Properties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ART INTEGRATED ACTIVITY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 ~Alisha Kulshrestha 9B</a:t>
            </a: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24F530D-B7FC-4F84-A43A-12474A2D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adley Hand ITC" panose="03070402050302030203" pitchFamily="66" charset="0"/>
              </a:rPr>
              <a:t>QUADRILATERALS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EF4788-E40C-4254-B268-6D51FD8DE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116" y="2194560"/>
            <a:ext cx="4698458" cy="430149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Four sided closed simple figures </a:t>
            </a:r>
          </a:p>
          <a:p>
            <a:r>
              <a:rPr lang="en-IN" dirty="0"/>
              <a:t>Based on their shapes and sides the get special names</a:t>
            </a:r>
          </a:p>
          <a:p>
            <a:r>
              <a:rPr lang="en-IN" dirty="0"/>
              <a:t>Types of quadrilaterals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Parallelogram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Trapezium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Kite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Square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Rhombus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Rectangle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BFCF07-128A-4578-9929-ECB3A0224F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1032" name="Picture 8" descr="What is a Quadrilateral? - Answered - Twinkl Teaching Wiki">
            <a:extLst>
              <a:ext uri="{FF2B5EF4-FFF2-40B4-BE49-F238E27FC236}">
                <a16:creationId xmlns:a16="http://schemas.microsoft.com/office/drawing/2014/main" id="{C72CBD9B-51C9-4E7A-8E27-F4629147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08" y="1973580"/>
            <a:ext cx="60007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dley Hand ITC" panose="03070402050302030203" pitchFamily="66" charset="0"/>
              </a:rPr>
              <a:t>Parallelogram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716C-69C0-41D3-8B3F-8BF8EA117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223" y="2104008"/>
            <a:ext cx="5286671" cy="4660996"/>
          </a:xfrm>
        </p:spPr>
        <p:txBody>
          <a:bodyPr>
            <a:normAutofit/>
          </a:bodyPr>
          <a:lstStyle/>
          <a:p>
            <a:pPr algn="just"/>
            <a:r>
              <a:rPr lang="en-US" sz="1800" b="0" i="0" dirty="0">
                <a:solidFill>
                  <a:srgbClr val="302F2A"/>
                </a:solidFill>
                <a:effectLst/>
                <a:latin typeface="IBM Plex Sans"/>
              </a:rPr>
              <a:t>One special kind of polygons is called a parallelogram. It is a quadrilateral where both pairs of opposite sides are parallel. </a:t>
            </a:r>
          </a:p>
          <a:p>
            <a:pPr algn="just"/>
            <a:r>
              <a:rPr lang="en-US" sz="1800" b="0" i="0" dirty="0">
                <a:solidFill>
                  <a:srgbClr val="302F2A"/>
                </a:solidFill>
                <a:effectLst/>
                <a:latin typeface="IBM Plex Sans"/>
              </a:rPr>
              <a:t>There are six important properties of parallelograms to know:</a:t>
            </a:r>
          </a:p>
          <a:p>
            <a:pPr algn="just">
              <a:buFont typeface="+mj-lt"/>
              <a:buAutoNum type="arabicPeriod"/>
            </a:pPr>
            <a:r>
              <a:rPr lang="en-US" sz="1700" b="0" i="0" dirty="0">
                <a:solidFill>
                  <a:srgbClr val="302F2A"/>
                </a:solidFill>
                <a:effectLst/>
                <a:latin typeface="IBM Plex Sans"/>
              </a:rPr>
              <a:t>Opposite sides are congruent (AB = DC).</a:t>
            </a:r>
          </a:p>
          <a:p>
            <a:pPr algn="just">
              <a:buFont typeface="+mj-lt"/>
              <a:buAutoNum type="arabicPeriod"/>
            </a:pPr>
            <a:r>
              <a:rPr lang="en-US" sz="1700" b="0" i="0" dirty="0">
                <a:solidFill>
                  <a:srgbClr val="302F2A"/>
                </a:solidFill>
                <a:effectLst/>
                <a:latin typeface="IBM Plex Sans"/>
              </a:rPr>
              <a:t>Opposite angels are congruent (D = B).</a:t>
            </a:r>
          </a:p>
          <a:p>
            <a:pPr algn="just">
              <a:buFont typeface="+mj-lt"/>
              <a:buAutoNum type="arabicPeriod"/>
            </a:pPr>
            <a:r>
              <a:rPr lang="en-US" sz="1700" b="0" i="0" dirty="0">
                <a:solidFill>
                  <a:srgbClr val="302F2A"/>
                </a:solidFill>
                <a:effectLst/>
                <a:latin typeface="IBM Plex Sans"/>
              </a:rPr>
              <a:t>Consecutive angles are supplementary (A + D = 180°).</a:t>
            </a:r>
          </a:p>
          <a:p>
            <a:pPr algn="just">
              <a:buFont typeface="+mj-lt"/>
              <a:buAutoNum type="arabicPeriod"/>
            </a:pPr>
            <a:r>
              <a:rPr lang="en-US" sz="1700" b="0" i="0" dirty="0">
                <a:solidFill>
                  <a:srgbClr val="302F2A"/>
                </a:solidFill>
                <a:effectLst/>
                <a:latin typeface="IBM Plex Sans"/>
              </a:rPr>
              <a:t>If one angle is right, then all angles are right.</a:t>
            </a:r>
          </a:p>
          <a:p>
            <a:pPr algn="just">
              <a:buFont typeface="+mj-lt"/>
              <a:buAutoNum type="arabicPeriod"/>
            </a:pPr>
            <a:r>
              <a:rPr lang="en-US" sz="1700" b="0" i="0" dirty="0">
                <a:solidFill>
                  <a:srgbClr val="302F2A"/>
                </a:solidFill>
                <a:effectLst/>
                <a:latin typeface="IBM Plex Sans"/>
              </a:rPr>
              <a:t>The diagonals of a parallelogram bisect each other.</a:t>
            </a:r>
          </a:p>
          <a:p>
            <a:pPr algn="just">
              <a:buFont typeface="+mj-lt"/>
              <a:buAutoNum type="arabicPeriod"/>
            </a:pPr>
            <a:r>
              <a:rPr lang="en-US" sz="1700" b="0" i="0" dirty="0">
                <a:solidFill>
                  <a:srgbClr val="302F2A"/>
                </a:solidFill>
                <a:effectLst/>
                <a:latin typeface="IBM Plex Sans"/>
              </a:rPr>
              <a:t>Each diagonal of a parallelogram separates it into two congruent triangles.</a:t>
            </a:r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0E812-067B-4AEE-8FD7-3E0D5EA740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pic>
        <p:nvPicPr>
          <p:cNvPr id="2050" name="Picture 2" descr="Parallelogram1">
            <a:extLst>
              <a:ext uri="{FF2B5EF4-FFF2-40B4-BE49-F238E27FC236}">
                <a16:creationId xmlns:a16="http://schemas.microsoft.com/office/drawing/2014/main" id="{16BF04A1-1387-4430-9FE2-26FEB0C6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68" y="2194560"/>
            <a:ext cx="4752975" cy="39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9E02-636D-472E-9A1B-F033B038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adley Hand ITC" panose="03070402050302030203" pitchFamily="66" charset="0"/>
              </a:rPr>
              <a:t>Trapezium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6F8-3FFC-42BC-83AD-A92A3BB21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239" y="2114660"/>
            <a:ext cx="4489704" cy="4543591"/>
          </a:xfrm>
        </p:spPr>
        <p:txBody>
          <a:bodyPr/>
          <a:lstStyle/>
          <a:p>
            <a:pPr algn="just"/>
            <a:r>
              <a:rPr lang="en-US" sz="1800" b="0" i="0" dirty="0">
                <a:solidFill>
                  <a:srgbClr val="302F2A"/>
                </a:solidFill>
                <a:effectLst/>
                <a:latin typeface="IBM Plex Sans"/>
              </a:rPr>
              <a:t>If we have a quadrilateral where one pair and only one pair of sides are parallel then we have what is called a trapezoid. The parallel sides are called bases while the nonparallel sides are called legs</a:t>
            </a:r>
            <a:r>
              <a:rPr lang="en-US" b="0" i="0" dirty="0">
                <a:solidFill>
                  <a:srgbClr val="302F2A"/>
                </a:solidFill>
                <a:effectLst/>
                <a:latin typeface="IBM Plex Sans"/>
              </a:rPr>
              <a:t>. </a:t>
            </a:r>
          </a:p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Karla"/>
              </a:rPr>
              <a:t>Properties </a:t>
            </a:r>
          </a:p>
          <a:p>
            <a:pPr marL="0" indent="0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Karla"/>
              </a:rPr>
              <a:t>1. The bases of a trapezoid are parallel.</a:t>
            </a:r>
            <a:br>
              <a:rPr lang="en-US" sz="1800" dirty="0"/>
            </a:br>
            <a:r>
              <a:rPr lang="en-US" sz="1800" b="0" i="0" dirty="0">
                <a:solidFill>
                  <a:srgbClr val="000000"/>
                </a:solidFill>
                <a:effectLst/>
                <a:latin typeface="Karla"/>
              </a:rPr>
              <a:t>2. One of the pair of opposite sides are parallel.</a:t>
            </a:r>
            <a:br>
              <a:rPr lang="en-US" sz="1800" dirty="0"/>
            </a:br>
            <a:r>
              <a:rPr lang="en-US" sz="1800" b="0" i="0" dirty="0">
                <a:solidFill>
                  <a:srgbClr val="000000"/>
                </a:solidFill>
                <a:effectLst/>
                <a:latin typeface="Karla"/>
              </a:rPr>
              <a:t>3. Each lower base angle is supplementary to the upper base angle on the same side.</a:t>
            </a:r>
            <a:endParaRPr lang="en-IN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C3336-C5D5-4846-9605-1A297D386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The Diagonals of an Isosceles Trapezoid Are Congruent">
            <a:extLst>
              <a:ext uri="{FF2B5EF4-FFF2-40B4-BE49-F238E27FC236}">
                <a16:creationId xmlns:a16="http://schemas.microsoft.com/office/drawing/2014/main" id="{40543B1E-3A36-44EF-A02F-39F28472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38" y="2194559"/>
            <a:ext cx="4486653" cy="398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dley Hand ITC" panose="03070402050302030203" pitchFamily="66" charset="0"/>
              </a:rPr>
              <a:t>Kite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kite is a quadrilateral whose four sides can be grouped into two pairs of equal length sides that are adjacent to each other.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Two distinct pairs of adjacent sides are congruent.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Diagonals of a kite intersect at right </a:t>
            </a:r>
            <a:r>
              <a:rPr lang="en-US" sz="1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angles.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One of the diagonals is the perpendicular bisector of another.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Angles 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between unequal sides are equal.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098" name="Picture 2" descr="Different Types of Quadrilaterals and Their Properties @ BYJU'S">
            <a:extLst>
              <a:ext uri="{FF2B5EF4-FFF2-40B4-BE49-F238E27FC236}">
                <a16:creationId xmlns:a16="http://schemas.microsoft.com/office/drawing/2014/main" id="{C1D7F123-8A7E-4AEE-BDA7-65101D0C0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2"/>
          <a:stretch/>
        </p:blipFill>
        <p:spPr bwMode="auto">
          <a:xfrm>
            <a:off x="6924674" y="2465295"/>
            <a:ext cx="4553964" cy="34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dley Hand ITC" panose="03070402050302030203" pitchFamily="66" charset="0"/>
              </a:rPr>
              <a:t>Rhombus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D85037-863F-4F3E-A6C5-C7CABC202E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sz="1700" b="0" i="0" dirty="0">
                <a:solidFill>
                  <a:srgbClr val="333333"/>
                </a:solidFill>
                <a:effectLst/>
                <a:latin typeface="Roboto"/>
              </a:rPr>
              <a:t> It is a special case of a parallelogram, whose diagonals intersects each other at 90 degrees. This is the basic property of rhombus. The shape of a rhombus is in a diamond shape. Hence it is also called a </a:t>
            </a:r>
            <a:r>
              <a:rPr lang="en-US" sz="1700" i="0" dirty="0">
                <a:solidFill>
                  <a:srgbClr val="333333"/>
                </a:solidFill>
                <a:effectLst/>
                <a:latin typeface="Roboto"/>
              </a:rPr>
              <a:t>diamond. </a:t>
            </a:r>
            <a:endParaRPr lang="en-US" sz="170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 sides are congruent.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Opposite angles are congruent.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diagonals are perpendicular to and bisect each other.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Adjacent angles are supplementary.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sz="1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rhombus</a:t>
            </a:r>
            <a:r>
              <a:rPr lang="en-US" sz="1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a parallelogram whose diagonals are perpendicular to each other.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3C99F-4EF3-49D7-A9E6-ACD417193F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IN" dirty="0"/>
          </a:p>
        </p:txBody>
      </p:sp>
      <p:pic>
        <p:nvPicPr>
          <p:cNvPr id="5124" name="Picture 4" descr="5 Properties Of Rhombus For Math Class | Science Trends">
            <a:extLst>
              <a:ext uri="{FF2B5EF4-FFF2-40B4-BE49-F238E27FC236}">
                <a16:creationId xmlns:a16="http://schemas.microsoft.com/office/drawing/2014/main" id="{E0E1FEAE-D46D-499D-8008-F0808D6B0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38" y="2194560"/>
            <a:ext cx="4486654" cy="39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55C2-8CA4-4EED-91F3-46319096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adley Hand ITC" panose="03070402050302030203" pitchFamily="66" charset="0"/>
              </a:rPr>
              <a:t>Rectangle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F4236-384B-4712-BEEE-38A68F173E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sz="1600" b="0" i="0" dirty="0">
                <a:effectLst/>
                <a:latin typeface="Roboto"/>
              </a:rPr>
              <a:t>The rectangle is a plane shape with four sides. It is a 4 sided polygon with opposite sides parallel.</a:t>
            </a:r>
            <a:endParaRPr lang="en-US" sz="1600" b="0" i="0" dirty="0">
              <a:solidFill>
                <a:srgbClr val="333333"/>
              </a:solidFill>
              <a:effectLst/>
              <a:latin typeface="Roboto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Roboto"/>
              </a:rPr>
              <a:t>The opposite sides are parallel and equal to each other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Roboto"/>
              </a:rPr>
              <a:t>Each interior angle is equal to 90 degrees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Roboto"/>
              </a:rPr>
              <a:t>The sum of all the interior angles is equal to 360 degrees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Roboto"/>
              </a:rPr>
              <a:t>The diagonals bisect each other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Roboto"/>
              </a:rPr>
              <a:t>Both the diagonals have the same length</a:t>
            </a:r>
          </a:p>
          <a:p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3B9EF5-1346-4A3E-A992-B614870AC4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rectangle math - Clip Art Library">
            <a:extLst>
              <a:ext uri="{FF2B5EF4-FFF2-40B4-BE49-F238E27FC236}">
                <a16:creationId xmlns:a16="http://schemas.microsoft.com/office/drawing/2014/main" id="{176126ED-7C82-4DDD-8414-EE27020B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68" y="2194561"/>
            <a:ext cx="4496472" cy="39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7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1187-315C-4061-87DB-3F46DC29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adley Hand ITC" panose="03070402050302030203" pitchFamily="66" charset="0"/>
              </a:rPr>
              <a:t>Square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7305-64B5-47E9-9B61-94BAA2F0E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4428182"/>
          </a:xfrm>
        </p:spPr>
        <p:txBody>
          <a:bodyPr>
            <a:normAutofit/>
          </a:bodyPr>
          <a:lstStyle/>
          <a:p>
            <a:r>
              <a:rPr lang="en-US" sz="160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 square is a regular quadrilaterals, which means that it has four equal sides and four equal angles. It can also be defined as a rectangle in which two adjacent sides have equal length.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diagonals of a </a:t>
            </a:r>
            <a:r>
              <a:rPr lang="en-US" sz="1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square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bisect each other and meet at 90°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diagonals of a </a:t>
            </a:r>
            <a:r>
              <a:rPr lang="en-US" sz="1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square 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bisect its angles.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Opposite sides of a square are both parallel and equal in length.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 four angles of a square are equal.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 four sides of a square are equal.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diagonals of a square are equal.</a:t>
            </a:r>
          </a:p>
          <a:p>
            <a:pPr marL="342900" indent="-342900">
              <a:buFont typeface="+mj-lt"/>
              <a:buAutoNum type="arabicPeriod"/>
            </a:pPr>
            <a:endParaRPr lang="en-IN" sz="1600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0C297-1F59-47E2-A8D4-2C2A68FB4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7170" name="Picture 2" descr="in a square abcd show that ac2 2ab2 - Mathematics - TopperLearning.com |  cmzv33oee">
            <a:extLst>
              <a:ext uri="{FF2B5EF4-FFF2-40B4-BE49-F238E27FC236}">
                <a16:creationId xmlns:a16="http://schemas.microsoft.com/office/drawing/2014/main" id="{147D419D-4AE0-46F6-96A7-8C3B349B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38" y="2194560"/>
            <a:ext cx="4486653" cy="39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071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024A-1C96-424F-A822-E78DBEF2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4"/>
            <a:ext cx="9628632" cy="1171956"/>
          </a:xfrm>
        </p:spPr>
        <p:txBody>
          <a:bodyPr/>
          <a:lstStyle/>
          <a:p>
            <a:r>
              <a:rPr lang="en-IN" dirty="0">
                <a:latin typeface="Bradley Hand ITC" panose="03070402050302030203" pitchFamily="66" charset="0"/>
              </a:rPr>
              <a:t>Properties list of quadrilaterals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43635A-8FBE-4130-A1ED-C06C7F740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16290"/>
              </p:ext>
            </p:extLst>
          </p:nvPr>
        </p:nvGraphicFramePr>
        <p:xfrm>
          <a:off x="0" y="1881244"/>
          <a:ext cx="12192000" cy="5282854"/>
        </p:xfrm>
        <a:graphic>
          <a:graphicData uri="http://schemas.openxmlformats.org/drawingml/2006/table">
            <a:tbl>
              <a:tblPr firstRow="1" firstCol="1" bandRow="1"/>
              <a:tblGrid>
                <a:gridCol w="1860835">
                  <a:extLst>
                    <a:ext uri="{9D8B030D-6E8A-4147-A177-3AD203B41FA5}">
                      <a16:colId xmlns:a16="http://schemas.microsoft.com/office/drawing/2014/main" val="1311923879"/>
                    </a:ext>
                  </a:extLst>
                </a:gridCol>
                <a:gridCol w="1587652">
                  <a:extLst>
                    <a:ext uri="{9D8B030D-6E8A-4147-A177-3AD203B41FA5}">
                      <a16:colId xmlns:a16="http://schemas.microsoft.com/office/drawing/2014/main" val="538484228"/>
                    </a:ext>
                  </a:extLst>
                </a:gridCol>
                <a:gridCol w="1314669">
                  <a:extLst>
                    <a:ext uri="{9D8B030D-6E8A-4147-A177-3AD203B41FA5}">
                      <a16:colId xmlns:a16="http://schemas.microsoft.com/office/drawing/2014/main" val="1562955804"/>
                    </a:ext>
                  </a:extLst>
                </a:gridCol>
                <a:gridCol w="1201591">
                  <a:extLst>
                    <a:ext uri="{9D8B030D-6E8A-4147-A177-3AD203B41FA5}">
                      <a16:colId xmlns:a16="http://schemas.microsoft.com/office/drawing/2014/main" val="1833454696"/>
                    </a:ext>
                  </a:extLst>
                </a:gridCol>
                <a:gridCol w="898909">
                  <a:extLst>
                    <a:ext uri="{9D8B030D-6E8A-4147-A177-3AD203B41FA5}">
                      <a16:colId xmlns:a16="http://schemas.microsoft.com/office/drawing/2014/main" val="1120547711"/>
                    </a:ext>
                  </a:extLst>
                </a:gridCol>
                <a:gridCol w="1175319">
                  <a:extLst>
                    <a:ext uri="{9D8B030D-6E8A-4147-A177-3AD203B41FA5}">
                      <a16:colId xmlns:a16="http://schemas.microsoft.com/office/drawing/2014/main" val="2627576778"/>
                    </a:ext>
                  </a:extLst>
                </a:gridCol>
                <a:gridCol w="1239283">
                  <a:extLst>
                    <a:ext uri="{9D8B030D-6E8A-4147-A177-3AD203B41FA5}">
                      <a16:colId xmlns:a16="http://schemas.microsoft.com/office/drawing/2014/main" val="1122435308"/>
                    </a:ext>
                  </a:extLst>
                </a:gridCol>
                <a:gridCol w="1674459">
                  <a:extLst>
                    <a:ext uri="{9D8B030D-6E8A-4147-A177-3AD203B41FA5}">
                      <a16:colId xmlns:a16="http://schemas.microsoft.com/office/drawing/2014/main" val="1208568091"/>
                    </a:ext>
                  </a:extLst>
                </a:gridCol>
                <a:gridCol w="1239283">
                  <a:extLst>
                    <a:ext uri="{9D8B030D-6E8A-4147-A177-3AD203B41FA5}">
                      <a16:colId xmlns:a16="http://schemas.microsoft.com/office/drawing/2014/main" val="3939612659"/>
                    </a:ext>
                  </a:extLst>
                </a:gridCol>
              </a:tblGrid>
              <a:tr h="7140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Quadrilateral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Figure/shape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sides equal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Opposite side equal and parallel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angles equal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Opposite angles equal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Diagonals equal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Diagonals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perpendicular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Diagonals Bisects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290978"/>
                  </a:ext>
                </a:extLst>
              </a:tr>
              <a:tr h="4408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Parallelogram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60322"/>
                  </a:ext>
                </a:extLst>
              </a:tr>
              <a:tr h="5770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Square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54240"/>
                  </a:ext>
                </a:extLst>
              </a:tr>
              <a:tr h="4599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Rectangle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07679"/>
                  </a:ext>
                </a:extLst>
              </a:tr>
              <a:tr h="5092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Rhombus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720621"/>
                  </a:ext>
                </a:extLst>
              </a:tr>
              <a:tr h="7140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Trapezium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PAIR IS PARALLEL BUT NOT EQUAL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863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Kite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TWO PAIR OF ADJACENT SIDES ARE EQUAL</a:t>
                      </a: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ONE PAIR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4" marR="4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435317"/>
                  </a:ext>
                </a:extLst>
              </a:tr>
            </a:tbl>
          </a:graphicData>
        </a:graphic>
      </p:graphicFrame>
      <p:sp>
        <p:nvSpPr>
          <p:cNvPr id="7" name="Trapezoid 6">
            <a:extLst>
              <a:ext uri="{FF2B5EF4-FFF2-40B4-BE49-F238E27FC236}">
                <a16:creationId xmlns:a16="http://schemas.microsoft.com/office/drawing/2014/main" id="{D18D7DC9-9406-43D3-ACB3-C0ED973D797D}"/>
              </a:ext>
            </a:extLst>
          </p:cNvPr>
          <p:cNvSpPr/>
          <p:nvPr/>
        </p:nvSpPr>
        <p:spPr>
          <a:xfrm>
            <a:off x="2320458" y="4821188"/>
            <a:ext cx="916508" cy="304800"/>
          </a:xfrm>
          <a:prstGeom prst="trapezoi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316BB51E-5835-460B-82EE-F4B2DA782B1F}"/>
              </a:ext>
            </a:extLst>
          </p:cNvPr>
          <p:cNvSpPr/>
          <p:nvPr/>
        </p:nvSpPr>
        <p:spPr>
          <a:xfrm>
            <a:off x="1928178" y="2671214"/>
            <a:ext cx="1453503" cy="263525"/>
          </a:xfrm>
          <a:prstGeom prst="flowChartInputOutpu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A8D93-DBB3-440E-BABE-58F32B3F67B6}"/>
              </a:ext>
            </a:extLst>
          </p:cNvPr>
          <p:cNvSpPr/>
          <p:nvPr/>
        </p:nvSpPr>
        <p:spPr>
          <a:xfrm>
            <a:off x="2275435" y="3092126"/>
            <a:ext cx="503277" cy="37069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BD8880-58CE-4FC4-AB50-F4101468C625}"/>
              </a:ext>
            </a:extLst>
          </p:cNvPr>
          <p:cNvSpPr/>
          <p:nvPr/>
        </p:nvSpPr>
        <p:spPr>
          <a:xfrm>
            <a:off x="2266494" y="3661372"/>
            <a:ext cx="776869" cy="344149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E8F49014-6B0D-4EAD-BDAD-262E1F62B233}"/>
              </a:ext>
            </a:extLst>
          </p:cNvPr>
          <p:cNvSpPr/>
          <p:nvPr/>
        </p:nvSpPr>
        <p:spPr>
          <a:xfrm>
            <a:off x="2117916" y="4118355"/>
            <a:ext cx="1074026" cy="387574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4A855225-C8D3-4053-9900-7BA16A34300D}"/>
              </a:ext>
            </a:extLst>
          </p:cNvPr>
          <p:cNvSpPr/>
          <p:nvPr/>
        </p:nvSpPr>
        <p:spPr>
          <a:xfrm>
            <a:off x="2267948" y="5582971"/>
            <a:ext cx="969018" cy="962025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033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627</Words>
  <Application>Microsoft Office PowerPoint</Application>
  <PresentationFormat>Widescreen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</vt:lpstr>
      <vt:lpstr>Bradley Hand ITC</vt:lpstr>
      <vt:lpstr>Calibri</vt:lpstr>
      <vt:lpstr>IBM Plex Sans</vt:lpstr>
      <vt:lpstr>Karla</vt:lpstr>
      <vt:lpstr>Roboto</vt:lpstr>
      <vt:lpstr>Wingdings</vt:lpstr>
      <vt:lpstr>Educational subjects 16x9</vt:lpstr>
      <vt:lpstr>Quadrilaterals  and their Properties</vt:lpstr>
      <vt:lpstr>QUADRILATERALS</vt:lpstr>
      <vt:lpstr>Parallelogram</vt:lpstr>
      <vt:lpstr>Trapezium </vt:lpstr>
      <vt:lpstr>Kite </vt:lpstr>
      <vt:lpstr>Rhombus </vt:lpstr>
      <vt:lpstr>Rectangle </vt:lpstr>
      <vt:lpstr>Square </vt:lpstr>
      <vt:lpstr>Properties list of quadrilaterals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Quadrilaterals  and their Properties</dc:title>
  <dc:creator>Samir Kulshrestha</dc:creator>
  <cp:lastModifiedBy>Samir Kulshrestha</cp:lastModifiedBy>
  <cp:revision>13</cp:revision>
  <dcterms:created xsi:type="dcterms:W3CDTF">2020-09-01T13:06:19Z</dcterms:created>
  <dcterms:modified xsi:type="dcterms:W3CDTF">2020-09-02T10:37:50Z</dcterms:modified>
</cp:coreProperties>
</file>